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1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4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0350" cy="40036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4100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l-GR" smtClean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0"/>
            <a:ext cx="3278188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278313" y="0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0" y="10156825"/>
            <a:ext cx="3278188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6600" cy="530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fld id="{0CBC9A31-249C-4313-8668-B49877CE05D9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C72986-97A8-49D4-9EB3-CA0436E2124F}" type="slidenum">
              <a:rPr lang="el-GR"/>
              <a:pPr/>
              <a:t>1</a:t>
            </a:fld>
            <a:endParaRPr lang="el-GR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5D671E8-AF8E-4D37-AB3B-3EFD3A70F947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17410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9B027D9-DF78-408E-8046-038C579582B3}" type="slidenum">
              <a:rPr lang="el-GR"/>
              <a:pPr/>
              <a:t>10</a:t>
            </a:fld>
            <a:endParaRPr lang="el-GR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803217E6-94BB-41F5-90B0-945276C4AF06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10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27650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574085-1687-42C7-8373-194E6CAAD2DB}" type="slidenum">
              <a:rPr lang="el-GR"/>
              <a:pPr/>
              <a:t>11</a:t>
            </a:fld>
            <a:endParaRPr lang="el-GR"/>
          </a:p>
        </p:txBody>
      </p:sp>
      <p:sp>
        <p:nvSpPr>
          <p:cNvPr id="286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1937" cy="40052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5200" cy="4808537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E11395C-E082-44CB-99E1-EE37313030A0}" type="slidenum">
              <a:rPr lang="el-GR"/>
              <a:pPr/>
              <a:t>2</a:t>
            </a:fld>
            <a:endParaRPr lang="el-GR"/>
          </a:p>
        </p:txBody>
      </p:sp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0276C28-857A-488A-8D46-995D77196FE9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18434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857F7C5-A3A5-48FD-91BC-753B0A5F8E8F}" type="slidenum">
              <a:rPr lang="el-GR"/>
              <a:pPr/>
              <a:t>3</a:t>
            </a:fld>
            <a:endParaRPr lang="el-GR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C6860F8-FDE0-4A98-9738-268B2183991A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19458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78BE59-C02E-4C84-93AC-D60F3304EA82}" type="slidenum">
              <a:rPr lang="el-GR"/>
              <a:pPr/>
              <a:t>4</a:t>
            </a:fld>
            <a:endParaRPr lang="el-GR"/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7D3E8B13-F1F6-49FC-9E41-C82992CFE957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4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20482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641A3E-A4E6-46CF-8811-2C29222A095C}" type="slidenum">
              <a:rPr lang="el-GR"/>
              <a:pPr/>
              <a:t>5</a:t>
            </a:fld>
            <a:endParaRPr lang="el-GR"/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2081EE2-7FB1-4AE1-B911-E9483C0CA843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5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21506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6700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5443537-E200-4147-94B1-451959179D7D}" type="slidenum">
              <a:rPr lang="el-GR"/>
              <a:pPr/>
              <a:t>6</a:t>
            </a:fld>
            <a:endParaRPr lang="el-GR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61A0EE89-4526-428D-8B7A-35754C3820AB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6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22530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53B8ACF-7BFF-4863-9929-AFF11F53F807}" type="slidenum">
              <a:rPr lang="el-GR"/>
              <a:pPr/>
              <a:t>7</a:t>
            </a:fld>
            <a:endParaRPr lang="el-GR"/>
          </a:p>
        </p:txBody>
      </p:sp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405EF1DD-BA0B-44FF-8976-6EE0743D7023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7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23554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41F490-16D1-4D16-A069-6D81165AF540}" type="slidenum">
              <a:rPr lang="el-GR"/>
              <a:pPr/>
              <a:t>8</a:t>
            </a:fld>
            <a:endParaRPr lang="el-GR"/>
          </a:p>
        </p:txBody>
      </p:sp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FB81E548-DFC5-4ED5-96D5-CB7D59D8757C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8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24578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6B65CEF-A20E-49D3-8FE6-6B4A32DE1011}" type="slidenum">
              <a:rPr lang="el-GR"/>
              <a:pPr/>
              <a:t>9</a:t>
            </a:fld>
            <a:endParaRPr lang="el-GR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4278313" y="10156825"/>
            <a:ext cx="3278187" cy="531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3B130F89-1A8B-4F6D-80A8-06BD9AA4A7CA}" type="slidenum">
              <a:rPr lang="el-GR" sz="1400">
                <a:solidFill>
                  <a:srgbClr val="000000"/>
                </a:solidFill>
                <a:latin typeface="Times New Roman" pitchFamily="16" charset="0"/>
                <a:cs typeface="Arial" charset="0"/>
              </a:rPr>
              <a:pPr algn="r">
                <a:lnSpc>
                  <a:spcPct val="95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9</a:t>
            </a:fld>
            <a:endParaRPr lang="el-GR" sz="1400">
              <a:solidFill>
                <a:srgbClr val="000000"/>
              </a:solidFill>
              <a:latin typeface="Times New Roman" pitchFamily="16" charset="0"/>
              <a:cs typeface="Arial" charset="0"/>
            </a:endParaRPr>
          </a:p>
        </p:txBody>
      </p:sp>
      <p:sp>
        <p:nvSpPr>
          <p:cNvPr id="25602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66167A7-BDB9-45AB-BE59-7EE02860CAD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B716C54-2377-4CEB-9BE4-15C76199C913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5362" cy="5846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5846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6964F96-BACA-40BD-A7D9-09775BD4E5E7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7025" cy="397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9025" y="1604963"/>
            <a:ext cx="5408613" cy="397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E30B8DE-4031-4145-968E-4AD707FD2978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025" y="365125"/>
            <a:ext cx="2741613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65125"/>
            <a:ext cx="8074025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07025" cy="397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69025" y="1604963"/>
            <a:ext cx="5408613" cy="3971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BA92A33-574C-4168-BC4F-63FDFDDA1B1E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025" y="273050"/>
            <a:ext cx="2741613" cy="5303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4025" cy="5303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6112" cy="4379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1750" y="1768475"/>
            <a:ext cx="4457700" cy="4379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7DD776F-F588-4C29-B844-0C8BE5679A4F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E18CE29-698B-45D5-86FC-80350B765B62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ECC6818-93E1-4B01-BEF7-33213DE97082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47A07F2-54CE-454B-B02D-8E8808280C9D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B17F44F-7DC8-4C23-AFB6-6F85A66A46DE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9AE2C7D-52FB-4BE8-B0AD-DA90CDE91DDB}" type="slidenum">
              <a:rPr lang="el-GR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6212" cy="1257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Πατήστε για επεξεργασία της μορφής κειμένου του τίτλου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6212" cy="4379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Πατήστε για επεξεργασία της μορφής κειμένου διάρθρωσης</a:t>
            </a:r>
          </a:p>
          <a:p>
            <a:pPr lvl="1"/>
            <a:r>
              <a:rPr lang="en-GB" smtClean="0"/>
              <a:t>Δεύτερο επίπεδο διάρθρωσης</a:t>
            </a:r>
          </a:p>
          <a:p>
            <a:pPr lvl="2"/>
            <a:r>
              <a:rPr lang="en-GB" smtClean="0"/>
              <a:t>Τρίτο επίπεδο διάρθρωσης</a:t>
            </a:r>
          </a:p>
          <a:p>
            <a:pPr lvl="3"/>
            <a:r>
              <a:rPr lang="en-GB" smtClean="0"/>
              <a:t>Τέταρτο επίπεδο διάρθρωσης</a:t>
            </a:r>
          </a:p>
          <a:p>
            <a:pPr lvl="4"/>
            <a:r>
              <a:rPr lang="en-GB" smtClean="0"/>
              <a:t>Πέμπτο επίπεδο διάρθρωσης</a:t>
            </a:r>
          </a:p>
          <a:p>
            <a:pPr lvl="4"/>
            <a:r>
              <a:rPr lang="en-GB" smtClean="0"/>
              <a:t>Έκτο επίπεδο διάρθρωσης</a:t>
            </a:r>
          </a:p>
          <a:p>
            <a:pPr lvl="4"/>
            <a:r>
              <a:rPr lang="en-GB" smtClean="0"/>
              <a:t>Έβδομο επίπεδο διάρθρωσης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4737" cy="517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2463" cy="517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3150" cy="5159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" charset="0"/>
              </a:defRPr>
            </a:lvl1pPr>
          </a:lstStyle>
          <a:p>
            <a:fld id="{67FA8FE5-1244-4748-865F-E7CE5CA58E9A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marL="1143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marL="1600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0838" cy="1320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Πατήστε για επεξεργασία της μορφής κειμένου του τίτλου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68038" cy="3971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Πατήστε για επεξεργασία της μορφής κειμένου διάρθρωσης</a:t>
            </a:r>
          </a:p>
          <a:p>
            <a:pPr lvl="1"/>
            <a:r>
              <a:rPr lang="en-GB" smtClean="0"/>
              <a:t>Δεύτερο επίπεδο διάρθρωσης</a:t>
            </a:r>
          </a:p>
          <a:p>
            <a:pPr lvl="2"/>
            <a:r>
              <a:rPr lang="en-GB" smtClean="0"/>
              <a:t>Τρίτο επίπεδο διάρθρωσης</a:t>
            </a:r>
          </a:p>
          <a:p>
            <a:pPr lvl="3"/>
            <a:r>
              <a:rPr lang="en-GB" smtClean="0"/>
              <a:t>Τέταρτο επίπεδο διάρθρωσης</a:t>
            </a:r>
          </a:p>
          <a:p>
            <a:pPr lvl="4"/>
            <a:r>
              <a:rPr lang="en-GB" smtClean="0"/>
              <a:t>Πέμπτο επίπεδο διάρθρωσης</a:t>
            </a:r>
          </a:p>
          <a:p>
            <a:pPr lvl="4"/>
            <a:r>
              <a:rPr lang="en-GB" smtClean="0"/>
              <a:t>Έκτο επίπεδο διάρθρωσης</a:t>
            </a:r>
          </a:p>
          <a:p>
            <a:pPr lvl="4"/>
            <a:r>
              <a:rPr lang="en-GB" smtClean="0"/>
              <a:t>Έβδομο επίπεδο διάρθρωσης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marL="1143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marL="1600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3050"/>
            <a:ext cx="10968038" cy="11398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Πατήστε για επεξεργασία της μορφής κειμένου του τίτλου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4963"/>
            <a:ext cx="10968038" cy="3971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Πατήστε για επεξεργασία της μορφής κειμένου διάρθρωσης</a:t>
            </a:r>
          </a:p>
          <a:p>
            <a:pPr lvl="1"/>
            <a:r>
              <a:rPr lang="en-GB" smtClean="0"/>
              <a:t>Δεύτερο επίπεδο διάρθρωσης</a:t>
            </a:r>
          </a:p>
          <a:p>
            <a:pPr lvl="2"/>
            <a:r>
              <a:rPr lang="en-GB" smtClean="0"/>
              <a:t>Τρίτο επίπεδο διάρθρωσης</a:t>
            </a:r>
          </a:p>
          <a:p>
            <a:pPr lvl="3"/>
            <a:r>
              <a:rPr lang="en-GB" smtClean="0"/>
              <a:t>Τέταρτο επίπεδο διάρθρωσης</a:t>
            </a:r>
          </a:p>
          <a:p>
            <a:pPr lvl="4"/>
            <a:r>
              <a:rPr lang="en-GB" smtClean="0"/>
              <a:t>Πέμπτο επίπεδο διάρθρωσης</a:t>
            </a:r>
          </a:p>
          <a:p>
            <a:pPr lvl="4"/>
            <a:r>
              <a:rPr lang="en-GB" smtClean="0"/>
              <a:t>Έκτο επίπεδο διάρθρωσης</a:t>
            </a:r>
          </a:p>
          <a:p>
            <a:pPr lvl="4"/>
            <a:r>
              <a:rPr lang="en-GB" smtClean="0"/>
              <a:t>Έβδομο επίπεδο διάρθρωσης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marL="1143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marL="1600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marL="20574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504825" y="249238"/>
            <a:ext cx="9070975" cy="12620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88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4400">
                <a:solidFill>
                  <a:srgbClr val="000000"/>
                </a:solidFill>
              </a:rPr>
              <a:t>SDS-PAGE ΗΛΕΚΤΡΟΦΟΡΗΣΗ ΠΡΩΤΕΪΝΩΝ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80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3200">
                <a:solidFill>
                  <a:srgbClr val="000000"/>
                </a:solidFill>
              </a:rPr>
              <a:t>Εμβιομηχανική και Βιοϊατρική Τεχνολογία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3200">
                <a:solidFill>
                  <a:srgbClr val="000000"/>
                </a:solidFill>
              </a:rPr>
              <a:t>Τμήμα Μηχανολόγων Μηχανικών | Ε.Μ.Π.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3200">
                <a:solidFill>
                  <a:srgbClr val="000000"/>
                </a:solidFill>
              </a:rPr>
              <a:t>Χειμερινό Εξάμηνο 2015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3200">
                <a:solidFill>
                  <a:srgbClr val="000000"/>
                </a:solidFill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3200">
                <a:solidFill>
                  <a:srgbClr val="000000"/>
                </a:solidFill>
              </a:rPr>
              <a:t>Κατσαρός Κωσταντίνος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3200">
                <a:solidFill>
                  <a:srgbClr val="000000"/>
                </a:solidFill>
              </a:rPr>
              <a:t>Μαραγκός Χρήστος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3200">
                <a:solidFill>
                  <a:srgbClr val="000000"/>
                </a:solidFill>
              </a:rPr>
              <a:t>Νικολόπουλος Νικοπαύλος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el-GR" sz="3200">
              <a:solidFill>
                <a:srgbClr val="000000"/>
              </a:solidFill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3200">
                <a:solidFill>
                  <a:srgbClr val="000000"/>
                </a:solidFill>
              </a:rPr>
              <a:t>Υπεύθυνη: Μοσχοπούλου Γεωργία  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marL="215900" indent="-212725" algn="ctr">
              <a:lnSpc>
                <a:spcPct val="100000"/>
              </a:lnSpc>
              <a:buClrTx/>
              <a:buSzPct val="45000"/>
              <a:buFontTx/>
              <a:buNone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4400">
                <a:solidFill>
                  <a:srgbClr val="000000"/>
                </a:solidFill>
              </a:rPr>
              <a:t>Τα αποτελέσματα</a:t>
            </a:r>
          </a:p>
        </p:txBody>
      </p:sp>
      <p:graphicFrame>
        <p:nvGraphicFramePr>
          <p:cNvPr id="15362" name="Group 2"/>
          <p:cNvGraphicFramePr>
            <a:graphicFrameLocks noGrp="1"/>
          </p:cNvGraphicFramePr>
          <p:nvPr/>
        </p:nvGraphicFramePr>
        <p:xfrm>
          <a:off x="457200" y="1600200"/>
          <a:ext cx="8232775" cy="4877631"/>
        </p:xfrm>
        <a:graphic>
          <a:graphicData uri="http://schemas.openxmlformats.org/drawingml/2006/table">
            <a:tbl>
              <a:tblPr/>
              <a:tblGrid>
                <a:gridCol w="1390650"/>
                <a:gridCol w="1698625"/>
                <a:gridCol w="1441450"/>
                <a:gridCol w="1438275"/>
                <a:gridCol w="1131888"/>
                <a:gridCol w="1131887"/>
              </a:tblGrid>
              <a:tr h="411163">
                <a:tc gridSpan="6"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Protein Bands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347663">
                <a:tc gridSpan="2"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 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Migration Distance (cm)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38138" algn="l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 </a:t>
                      </a:r>
                    </a:p>
                  </a:txBody>
                  <a:tcPr marL="90000" marR="90000" marT="46800" marB="46800" anchor="ctr" horzOverflow="overflow">
                    <a:lnL>
                      <a:noFill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l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 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Θέση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Μπάντα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Μέτρηση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Πραγματικό Μέγεθος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Rf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MW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BSA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1,34001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0,319149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51,63607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BSA+DTT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2,6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1,161342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0,276596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60,20226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Δείγμα</a:t>
                      </a:r>
                    </a:p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6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Ασθενούς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3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1,6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0,714672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0,170213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88,36122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 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2,7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1,206009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0,287234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57,93592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 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5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3,6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1,608012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0,382979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41,01699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 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5,4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2,412018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0,574468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20,5587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 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7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7,3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3,260691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0,776596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9,916599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Υγιής Α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8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0,89334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0,212766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75,78829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Υγιής Β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9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1,4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0,625338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0,148936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95,40947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 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10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2,3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1,027341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0,244681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38138" algn="ctr" defTabSz="449263" rtl="0" eaLnBrk="1" fontAlgn="base" latinLnBrk="0" hangingPunct="0">
                        <a:lnSpc>
                          <a:spcPct val="10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342900" algn="l"/>
                          <a:tab pos="790575" algn="l"/>
                          <a:tab pos="1239838" algn="l"/>
                          <a:tab pos="1689100" algn="l"/>
                          <a:tab pos="2138363" algn="l"/>
                          <a:tab pos="2587625" algn="l"/>
                          <a:tab pos="3036888" algn="l"/>
                          <a:tab pos="3486150" algn="l"/>
                          <a:tab pos="3935413" algn="l"/>
                          <a:tab pos="4384675" algn="l"/>
                          <a:tab pos="4833938" algn="l"/>
                          <a:tab pos="5283200" algn="l"/>
                          <a:tab pos="5732463" algn="l"/>
                          <a:tab pos="6181725" algn="l"/>
                          <a:tab pos="6630988" algn="l"/>
                          <a:tab pos="7080250" algn="l"/>
                          <a:tab pos="7529513" algn="l"/>
                          <a:tab pos="7978775" algn="l"/>
                          <a:tab pos="8428038" algn="l"/>
                          <a:tab pos="8877300" algn="l"/>
                          <a:tab pos="9326563" algn="l"/>
                        </a:tabLst>
                      </a:pPr>
                      <a:r>
                        <a:rPr kumimoji="0" lang="el-GR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icrosoft YaHei" charset="-122"/>
                        </a:rPr>
                        <a:t>67,54721</a:t>
                      </a:r>
                    </a:p>
                  </a:txBody>
                  <a:tcPr marL="90000" marR="90000" marT="46800" marB="46800" anchor="ctr" horzOverflow="overflow">
                    <a:lnL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25" y="792163"/>
            <a:ext cx="8207375" cy="5975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88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4000" b="1">
                <a:solidFill>
                  <a:srgbClr val="000000"/>
                </a:solidFill>
              </a:rPr>
              <a:t>Γενικά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503238" y="1768475"/>
            <a:ext cx="9070975" cy="4989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428625" indent="-323850" algn="just">
              <a:spcAft>
                <a:spcPts val="1413"/>
              </a:spcAft>
              <a:buSzPct val="45000"/>
              <a:buFont typeface="StarSymbol" charset="0"/>
              <a:buChar char="●"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r>
              <a:rPr lang="el-GR" sz="2800">
                <a:solidFill>
                  <a:srgbClr val="000000"/>
                </a:solidFill>
              </a:rPr>
              <a:t>Οι πρωτεΐνες είναι σύνθετα βιομόρια αποτελούμενα από αμινοξέα (πεπτίδια) , λόγω διαφορετικού αριθμού αμινοξέων και αμινοξικής σύστασης έχουν διαφορετικό μοριακό βάρος . Επίσης έχουν αρνητικό ή θετικό ολικό φορτίο ανάλογα με το pH .</a:t>
            </a:r>
          </a:p>
          <a:p>
            <a:pPr marL="428625" indent="-323850" algn="just">
              <a:spcAft>
                <a:spcPts val="1413"/>
              </a:spcAft>
              <a:buSzPct val="45000"/>
              <a:buFont typeface="StarSymbol" charset="0"/>
              <a:buNone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endParaRPr lang="el-GR" sz="2800">
              <a:solidFill>
                <a:srgbClr val="000000"/>
              </a:solidFill>
            </a:endParaRPr>
          </a:p>
          <a:p>
            <a:pPr marL="428625" indent="-323850" algn="just">
              <a:spcAft>
                <a:spcPts val="1413"/>
              </a:spcAft>
              <a:buSzPct val="45000"/>
              <a:buFont typeface="StarSymbol" charset="0"/>
              <a:buChar char="●"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r>
              <a:rPr lang="el-GR" sz="2800">
                <a:solidFill>
                  <a:srgbClr val="000000"/>
                </a:solidFill>
              </a:rPr>
              <a:t>Η ηλεκτροφόρηση βασίζεται στη μετακίνηση φορτισμένων μορίων κάτω από την επίδραση ενός ηλεκτρικού πεδίου 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88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4000" b="1">
                <a:solidFill>
                  <a:srgbClr val="000000"/>
                </a:solidFill>
              </a:rPr>
              <a:t>Αρχή Μεθόδου 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03238" y="1768475"/>
            <a:ext cx="8894762" cy="5097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428625" indent="-323850" algn="just">
              <a:spcAft>
                <a:spcPts val="1413"/>
              </a:spcAft>
              <a:buSzPct val="45000"/>
              <a:buFont typeface="StarSymbol" charset="0"/>
              <a:buChar char="●"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r>
              <a:rPr lang="el-GR" sz="2800">
                <a:solidFill>
                  <a:srgbClr val="000000"/>
                </a:solidFill>
              </a:rPr>
              <a:t>Ο διαχωρισμός των μορίων σε πήκτη πολυακρυλαμίδης (PAGE) σε συνδιασμό με SDS , γίνεται με βάση το μοριακό τους βάρος .</a:t>
            </a:r>
          </a:p>
          <a:p>
            <a:pPr marL="428625" indent="-323850" algn="just">
              <a:spcAft>
                <a:spcPts val="1413"/>
              </a:spcAft>
              <a:buSzPct val="45000"/>
              <a:buFont typeface="StarSymbol" charset="0"/>
              <a:buChar char="●"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r>
              <a:rPr lang="el-GR" sz="2800">
                <a:solidFill>
                  <a:srgbClr val="000000"/>
                </a:solidFill>
              </a:rPr>
              <a:t>Το SDS είναι απορρυπαντικό το οποίο αποδιατάσσει τις πρωτεϊνες και τους δίνει αρνητικό φορτίο .</a:t>
            </a:r>
          </a:p>
          <a:p>
            <a:pPr marL="428625" indent="-323850" algn="just">
              <a:spcAft>
                <a:spcPts val="1413"/>
              </a:spcAft>
              <a:buSzPct val="45000"/>
              <a:buFont typeface="StarSymbol" charset="0"/>
              <a:buChar char="●"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r>
              <a:rPr lang="el-GR" sz="2800">
                <a:solidFill>
                  <a:srgbClr val="000000"/>
                </a:solidFill>
              </a:rPr>
              <a:t>Οι πρωτεϊνες κινούνται από τον αρνητικό πόλο στο θετικό .</a:t>
            </a:r>
          </a:p>
          <a:p>
            <a:pPr marL="428625" indent="-323850" algn="just">
              <a:spcAft>
                <a:spcPts val="1413"/>
              </a:spcAft>
              <a:buSzPct val="45000"/>
              <a:buFont typeface="StarSymbol" charset="0"/>
              <a:buChar char="●"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r>
              <a:rPr lang="el-GR" sz="2800">
                <a:solidFill>
                  <a:srgbClr val="000000"/>
                </a:solidFill>
              </a:rPr>
              <a:t>Τα μικρότερα μόρια κινούνται ταχύτερα από εκείνα μεγαλύτερου μοριακού βάρους </a:t>
            </a:r>
            <a:r>
              <a:rPr lang="el-GR" sz="240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12620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38880" rIns="0" bIns="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el-GR" sz="4000" b="1">
                <a:solidFill>
                  <a:srgbClr val="000000"/>
                </a:solidFill>
              </a:rPr>
              <a:t>Σκοπός Εργασίας 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03238" y="1768475"/>
            <a:ext cx="8823325" cy="4989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0" tIns="28080" rIns="0" bIns="0"/>
          <a:lstStyle/>
          <a:p>
            <a:pPr marL="428625" indent="-323850" algn="just">
              <a:spcAft>
                <a:spcPts val="1413"/>
              </a:spcAft>
              <a:buSzPct val="45000"/>
              <a:buFont typeface="StarSymbol" charset="0"/>
              <a:buChar char="●"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r>
              <a:rPr lang="el-GR" sz="2800">
                <a:solidFill>
                  <a:srgbClr val="000000"/>
                </a:solidFill>
              </a:rPr>
              <a:t>Ο ποιοτικός προσδιορισμός πρωτεϊνών σε υγιή δείγματα ούρων και δείγματος ασθενούς με χρόνια νεφροπάθεια .</a:t>
            </a:r>
          </a:p>
          <a:p>
            <a:pPr marL="430213" indent="-322263">
              <a:spcAft>
                <a:spcPts val="1413"/>
              </a:spcAft>
              <a:buClrTx/>
              <a:buSzPct val="45000"/>
              <a:buFontTx/>
              <a:buNone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endParaRPr lang="el-GR" sz="2800">
              <a:solidFill>
                <a:srgbClr val="000000"/>
              </a:solidFill>
            </a:endParaRP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968375" y="3708400"/>
            <a:ext cx="8286750" cy="2928938"/>
          </a:xfrm>
          <a:custGeom>
            <a:avLst/>
            <a:gdLst>
              <a:gd name="G0" fmla="+- 24001 0 0"/>
              <a:gd name="G1" fmla="+- 1 0 0"/>
              <a:gd name="G2" fmla="+- 2 0 0"/>
              <a:gd name="G3" fmla="*/ 1 2543 44192"/>
              <a:gd name="T0" fmla="*/ 8286807 w 8286807"/>
              <a:gd name="T1" fmla="*/ 1464479 h 2928958"/>
              <a:gd name="T2" fmla="*/ 4143404 w 8286807"/>
              <a:gd name="T3" fmla="*/ 2928958 h 2928958"/>
              <a:gd name="T4" fmla="*/ 0 w 8286807"/>
              <a:gd name="T5" fmla="*/ 1464479 h 2928958"/>
              <a:gd name="T6" fmla="*/ 4143404 w 8286807"/>
              <a:gd name="T7" fmla="*/ 0 h 2928958"/>
              <a:gd name="T8" fmla="*/ 0 w 8286807"/>
              <a:gd name="T9" fmla="*/ 0 h 2928958"/>
              <a:gd name="T10" fmla="*/ 8286807 w 8286807"/>
              <a:gd name="T11" fmla="*/ 2928958 h 2928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8286807" h="2928958">
                <a:moveTo>
                  <a:pt x="0" y="0"/>
                </a:moveTo>
                <a:lnTo>
                  <a:pt x="24001" y="0"/>
                </a:lnTo>
                <a:lnTo>
                  <a:pt x="24001" y="15401"/>
                </a:lnTo>
                <a:lnTo>
                  <a:pt x="0" y="15401"/>
                </a:lnTo>
                <a:close/>
              </a:path>
            </a:pathLst>
          </a:cu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215900" indent="-212725">
              <a:lnSpc>
                <a:spcPct val="90000"/>
              </a:lnSpc>
              <a:buClrTx/>
              <a:buFontTx/>
              <a:buNone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endParaRPr lang="el-GR" sz="2400">
              <a:solidFill>
                <a:srgbClr val="000000"/>
              </a:solidFill>
            </a:endParaRPr>
          </a:p>
          <a:p>
            <a:pPr marL="214313" indent="-212725">
              <a:lnSpc>
                <a:spcPct val="90000"/>
              </a:lnSpc>
              <a:buFont typeface="Arial" charset="0"/>
              <a:buChar char="•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Προκατασκευασμένα Gel (Bio-Rad, 456-1044)</a:t>
            </a:r>
          </a:p>
          <a:p>
            <a:pPr marL="214313" indent="-212725">
              <a:lnSpc>
                <a:spcPct val="90000"/>
              </a:lnSpc>
              <a:buFont typeface="Arial" charset="0"/>
              <a:buChar char="•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1x Running Buffer (25mM Tris, 192mM Glycine, 0.1% SDS)</a:t>
            </a:r>
          </a:p>
          <a:p>
            <a:pPr marL="214313" indent="-212725">
              <a:lnSpc>
                <a:spcPct val="90000"/>
              </a:lnSpc>
              <a:buFont typeface="Arial" charset="0"/>
              <a:buChar char="•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2x Sample Buffer(Bio-Rad, 161-0747)</a:t>
            </a:r>
          </a:p>
          <a:p>
            <a:pPr marL="214313" indent="-212725">
              <a:lnSpc>
                <a:spcPct val="90000"/>
              </a:lnSpc>
              <a:buFont typeface="Arial" charset="0"/>
              <a:buChar char="•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Protein Standard (Life Technologies, LC5925)</a:t>
            </a:r>
          </a:p>
          <a:p>
            <a:pPr marL="214313" indent="-212725">
              <a:lnSpc>
                <a:spcPct val="90000"/>
              </a:lnSpc>
              <a:buFont typeface="Arial" charset="0"/>
              <a:buChar char="•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0.5 mg/mLBSA (Bovine Serum Albumin)</a:t>
            </a:r>
          </a:p>
          <a:p>
            <a:pPr marL="214313" indent="-212725">
              <a:lnSpc>
                <a:spcPct val="90000"/>
              </a:lnSpc>
              <a:buFont typeface="Arial" charset="0"/>
              <a:buChar char="•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10x DTT (Dithiotreitol)</a:t>
            </a:r>
          </a:p>
          <a:p>
            <a:pPr marL="214313" indent="-212725">
              <a:lnSpc>
                <a:spcPct val="90000"/>
              </a:lnSpc>
              <a:buFont typeface="Arial" charset="0"/>
              <a:buChar char="•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CoomassieStain (Life Technologies, LC6060)</a:t>
            </a:r>
          </a:p>
          <a:p>
            <a:pPr marL="215900" indent="-212725">
              <a:lnSpc>
                <a:spcPct val="90000"/>
              </a:lnSpc>
              <a:buClrTx/>
              <a:buFontTx/>
              <a:buNone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endParaRPr lang="el-GR" sz="240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468563" y="3279775"/>
            <a:ext cx="4429125" cy="5476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3200" b="1">
                <a:solidFill>
                  <a:srgbClr val="000000"/>
                </a:solidFill>
              </a:rPr>
              <a:t>Υλικά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503238" y="365125"/>
            <a:ext cx="9072562" cy="1290638"/>
          </a:xfrm>
          <a:custGeom>
            <a:avLst/>
            <a:gdLst>
              <a:gd name="G0" fmla="+- 25201 0 0"/>
              <a:gd name="G1" fmla="+- 1 0 0"/>
              <a:gd name="G2" fmla="+- 2 0 0"/>
              <a:gd name="G3" fmla="*/ 1 2543 44192"/>
              <a:gd name="T0" fmla="*/ 9072562 w 9072562"/>
              <a:gd name="T1" fmla="*/ 645319 h 1290638"/>
              <a:gd name="T2" fmla="*/ 4536281 w 9072562"/>
              <a:gd name="T3" fmla="*/ 1290638 h 1290638"/>
              <a:gd name="T4" fmla="*/ 0 w 9072562"/>
              <a:gd name="T5" fmla="*/ 645319 h 1290638"/>
              <a:gd name="T6" fmla="*/ 4536281 w 9072562"/>
              <a:gd name="T7" fmla="*/ 0 h 1290638"/>
              <a:gd name="T8" fmla="*/ 0 w 9072562"/>
              <a:gd name="T9" fmla="*/ 0 h 1290638"/>
              <a:gd name="T10" fmla="*/ 9072562 w 9072562"/>
              <a:gd name="T11" fmla="*/ 1290638 h 1290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9072562" h="1290638">
                <a:moveTo>
                  <a:pt x="0" y="0"/>
                </a:moveTo>
                <a:lnTo>
                  <a:pt x="25201" y="0"/>
                </a:lnTo>
                <a:lnTo>
                  <a:pt x="25201" y="3587"/>
                </a:lnTo>
                <a:lnTo>
                  <a:pt x="0" y="3587"/>
                </a:lnTo>
                <a:close/>
              </a:path>
            </a:pathLst>
          </a:cu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754063" y="1136650"/>
            <a:ext cx="7143750" cy="2928938"/>
          </a:xfrm>
          <a:custGeom>
            <a:avLst/>
            <a:gdLst>
              <a:gd name="G0" fmla="+- 26401 0 0"/>
              <a:gd name="G1" fmla="+- 1 0 0"/>
              <a:gd name="G2" fmla="+- 2 0 0"/>
              <a:gd name="G3" fmla="*/ 1 2543 44192"/>
              <a:gd name="T0" fmla="*/ 7143800 w 7143800"/>
              <a:gd name="T1" fmla="*/ 1464479 h 2928958"/>
              <a:gd name="T2" fmla="*/ 3571900 w 7143800"/>
              <a:gd name="T3" fmla="*/ 2928958 h 2928958"/>
              <a:gd name="T4" fmla="*/ 0 w 7143800"/>
              <a:gd name="T5" fmla="*/ 1464479 h 2928958"/>
              <a:gd name="T6" fmla="*/ 3571900 w 7143800"/>
              <a:gd name="T7" fmla="*/ 0 h 2928958"/>
              <a:gd name="T8" fmla="*/ 0 w 7143800"/>
              <a:gd name="T9" fmla="*/ 0 h 2928958"/>
              <a:gd name="T10" fmla="*/ 7143800 w 7143800"/>
              <a:gd name="T11" fmla="*/ 2928958 h 29289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7143800" h="2928958">
                <a:moveTo>
                  <a:pt x="0" y="0"/>
                </a:moveTo>
                <a:lnTo>
                  <a:pt x="26401" y="0"/>
                </a:lnTo>
                <a:lnTo>
                  <a:pt x="26401" y="19486"/>
                </a:lnTo>
                <a:lnTo>
                  <a:pt x="0" y="19486"/>
                </a:lnTo>
                <a:close/>
              </a:path>
            </a:pathLst>
          </a:cu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212725" indent="-212725">
              <a:lnSpc>
                <a:spcPct val="100000"/>
              </a:lnSpc>
              <a:buFont typeface="Arial" charset="0"/>
              <a:buChar char="•"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Τοποθέτηση τoυ gel  (πηκτή) στη συσκευή ηλεκτροφόρησης.</a:t>
            </a:r>
          </a:p>
          <a:p>
            <a:pPr marL="212725" indent="-212725">
              <a:lnSpc>
                <a:spcPct val="100000"/>
              </a:lnSpc>
              <a:buFont typeface="Arial" charset="0"/>
              <a:buChar char="•"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Τοποθέτηση των δειγμάτων στις θέσεις του gel   </a:t>
            </a:r>
          </a:p>
          <a:p>
            <a:pPr marL="212725" indent="-212725">
              <a:lnSpc>
                <a:spcPct val="100000"/>
              </a:lnSpc>
              <a:buFont typeface="Arial" charset="0"/>
              <a:buChar char="•"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Ρύθμιση του τροφοδοτικού: τάση 100V, χρόνος 90min</a:t>
            </a:r>
          </a:p>
          <a:p>
            <a:pPr marL="212725" indent="-212725">
              <a:lnSpc>
                <a:spcPct val="100000"/>
              </a:lnSpc>
              <a:buFont typeface="Arial" charset="0"/>
              <a:buChar char="•"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Αφαιρέση του gel κσι ξέπλυμα με νερό 3 φορές για 5min</a:t>
            </a:r>
          </a:p>
          <a:p>
            <a:pPr marL="212725" indent="-212725">
              <a:lnSpc>
                <a:spcPct val="100000"/>
              </a:lnSpc>
              <a:buFont typeface="Arial" charset="0"/>
              <a:buChar char="•"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Προσθήκη CoomassieStain για 1h για χρωματισμό των πρωτεϊνών.</a:t>
            </a:r>
          </a:p>
          <a:p>
            <a:pPr marL="212725" indent="-212725">
              <a:lnSpc>
                <a:spcPct val="100000"/>
              </a:lnSpc>
              <a:buFont typeface="Arial" charset="0"/>
              <a:buChar char="•"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Ξέπλυμα με νερό </a:t>
            </a:r>
            <a:r>
              <a:rPr lang="en-US" sz="2400">
                <a:solidFill>
                  <a:srgbClr val="000000"/>
                </a:solidFill>
                <a:latin typeface="Calibri" charset="0"/>
              </a:rPr>
              <a:t>overnight</a:t>
            </a:r>
            <a:r>
              <a:rPr lang="el-GR" sz="2400">
                <a:solidFill>
                  <a:srgbClr val="000000"/>
                </a:solidFill>
                <a:latin typeface="Calibri" charset="0"/>
              </a:rPr>
              <a:t> </a:t>
            </a:r>
          </a:p>
          <a:p>
            <a:pPr marL="212725" indent="-212725">
              <a:lnSpc>
                <a:spcPct val="100000"/>
              </a:lnSpc>
              <a:buFont typeface="Arial" charset="0"/>
              <a:buChar char="•"/>
              <a:tabLst>
                <a:tab pos="212725" algn="l"/>
                <a:tab pos="660400" algn="l"/>
                <a:tab pos="1109663" algn="l"/>
                <a:tab pos="1558925" algn="l"/>
                <a:tab pos="2008188" algn="l"/>
                <a:tab pos="2457450" algn="l"/>
                <a:tab pos="2906713" algn="l"/>
                <a:tab pos="3355975" algn="l"/>
                <a:tab pos="3805238" algn="l"/>
                <a:tab pos="4254500" algn="l"/>
                <a:tab pos="4703763" algn="l"/>
                <a:tab pos="5153025" algn="l"/>
                <a:tab pos="5602288" algn="l"/>
                <a:tab pos="6051550" algn="l"/>
                <a:tab pos="6500813" algn="l"/>
                <a:tab pos="6950075" algn="l"/>
                <a:tab pos="7399338" algn="l"/>
                <a:tab pos="7848600" algn="l"/>
                <a:tab pos="8297863" algn="l"/>
                <a:tab pos="8747125" algn="l"/>
                <a:tab pos="9196388" algn="l"/>
              </a:tabLst>
            </a:pPr>
            <a:r>
              <a:rPr lang="el-GR" sz="2400">
                <a:solidFill>
                  <a:srgbClr val="000000"/>
                </a:solidFill>
                <a:latin typeface="Calibri" charset="0"/>
              </a:rPr>
              <a:t>Φωτογράφιση του gel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474913" y="422275"/>
            <a:ext cx="4797425" cy="5476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3200" b="1">
                <a:solidFill>
                  <a:srgbClr val="000000"/>
                </a:solidFill>
              </a:rPr>
              <a:t>Πειραματική Διαδικασία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5488" y="3743325"/>
            <a:ext cx="5543550" cy="38163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1"/>
          <p:cNvSpPr>
            <a:spLocks noChangeArrowheads="1"/>
          </p:cNvSpPr>
          <p:nvPr/>
        </p:nvSpPr>
        <p:spPr bwMode="auto">
          <a:xfrm>
            <a:off x="989013" y="139700"/>
            <a:ext cx="8513762" cy="1157288"/>
          </a:xfrm>
          <a:custGeom>
            <a:avLst/>
            <a:gdLst>
              <a:gd name="G0" fmla="+- 23652 0 0"/>
              <a:gd name="G1" fmla="+- 1 0 0"/>
              <a:gd name="G2" fmla="+- 2 0 0"/>
              <a:gd name="G3" fmla="*/ 1 2543 44192"/>
              <a:gd name="T0" fmla="*/ 8513762 w 8513762"/>
              <a:gd name="T1" fmla="*/ 578644 h 1157288"/>
              <a:gd name="T2" fmla="*/ 4256881 w 8513762"/>
              <a:gd name="T3" fmla="*/ 1157288 h 1157288"/>
              <a:gd name="T4" fmla="*/ 0 w 8513762"/>
              <a:gd name="T5" fmla="*/ 578644 h 1157288"/>
              <a:gd name="T6" fmla="*/ 4256881 w 8513762"/>
              <a:gd name="T7" fmla="*/ 0 h 1157288"/>
              <a:gd name="T8" fmla="*/ 0 w 8513762"/>
              <a:gd name="T9" fmla="*/ 0 h 1157288"/>
              <a:gd name="T10" fmla="*/ 8513762 w 8513762"/>
              <a:gd name="T11" fmla="*/ 1157288 h 1157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8513762" h="1157288">
                <a:moveTo>
                  <a:pt x="0" y="0"/>
                </a:moveTo>
                <a:lnTo>
                  <a:pt x="23652" y="0"/>
                </a:lnTo>
                <a:lnTo>
                  <a:pt x="23652" y="3214"/>
                </a:lnTo>
                <a:lnTo>
                  <a:pt x="0" y="3214"/>
                </a:lnTo>
                <a:close/>
              </a:path>
            </a:pathLst>
          </a:cu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5625" y="1708150"/>
            <a:ext cx="6161088" cy="46212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2049463" y="565150"/>
            <a:ext cx="6010275" cy="7032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l-GR" sz="4000" b="1">
                <a:solidFill>
                  <a:srgbClr val="000000"/>
                </a:solidFill>
              </a:rPr>
              <a:t>Διάταξη του πειράματος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395288" y="620713"/>
            <a:ext cx="9180512" cy="20431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428625" indent="-323850">
              <a:lnSpc>
                <a:spcPct val="100000"/>
              </a:lnSpc>
              <a:spcBef>
                <a:spcPts val="800"/>
              </a:spcBef>
              <a:buSzPct val="45000"/>
              <a:buFont typeface="StarSymbol" charset="0"/>
              <a:buChar char="●"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r>
              <a:rPr lang="en-US" sz="2800">
                <a:solidFill>
                  <a:srgbClr val="000000"/>
                </a:solidFill>
              </a:rPr>
              <a:t>H </a:t>
            </a:r>
            <a:r>
              <a:rPr lang="el-GR" sz="2800">
                <a:solidFill>
                  <a:srgbClr val="000000"/>
                </a:solidFill>
              </a:rPr>
              <a:t>παραπάνω πειραματική διαδικασία μας έδωσε ως αποτέλεσμα το </a:t>
            </a:r>
            <a:r>
              <a:rPr lang="en-US" sz="2800">
                <a:solidFill>
                  <a:srgbClr val="000000"/>
                </a:solidFill>
              </a:rPr>
              <a:t>gel </a:t>
            </a:r>
            <a:r>
              <a:rPr lang="el-GR" sz="2800">
                <a:solidFill>
                  <a:srgbClr val="000000"/>
                </a:solidFill>
              </a:rPr>
              <a:t>πάνω στο οποίο έχουν σχηματιστεί οι «μπάντες» των πρωτεϊνών όπως φαίνονται στην παρακάτω φωτογραφία.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8788" y="2376488"/>
            <a:ext cx="7164387" cy="50403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3348038" y="692150"/>
            <a:ext cx="5040312" cy="3667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611188" y="1422400"/>
          <a:ext cx="2320925" cy="5462588"/>
        </p:xfrm>
        <a:graphic>
          <a:graphicData uri="http://schemas.openxmlformats.org/presentationml/2006/ole">
            <p:oleObj spid="_x0000_s12290" r:id="rId4" imgW="1295238" imgH="3048426" progId="">
              <p:embed/>
            </p:oleObj>
          </a:graphicData>
        </a:graphic>
      </p:graphicFrame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397250" y="1851025"/>
            <a:ext cx="5267325" cy="54340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431800" indent="-320675">
              <a:lnSpc>
                <a:spcPct val="100000"/>
              </a:lnSpc>
              <a:spcBef>
                <a:spcPts val="700"/>
              </a:spcBef>
              <a:buClrTx/>
              <a:buSzPct val="45000"/>
              <a:buFontTx/>
              <a:buNone/>
              <a:tabLst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endParaRPr lang="el-GR" sz="2800">
              <a:solidFill>
                <a:srgbClr val="000000"/>
              </a:solidFill>
            </a:endParaRPr>
          </a:p>
          <a:p>
            <a:pPr marL="430213" indent="-320675">
              <a:lnSpc>
                <a:spcPct val="100000"/>
              </a:lnSpc>
              <a:spcBef>
                <a:spcPts val="700"/>
              </a:spcBef>
              <a:buSzPct val="45000"/>
              <a:buFont typeface="StarSymbol" charset="0"/>
              <a:buChar char="●"/>
              <a:tabLst>
                <a:tab pos="536575" algn="l"/>
                <a:tab pos="985838" algn="l"/>
                <a:tab pos="1435100" algn="l"/>
                <a:tab pos="1884363" algn="l"/>
                <a:tab pos="2333625" algn="l"/>
                <a:tab pos="2782888" algn="l"/>
                <a:tab pos="3232150" algn="l"/>
                <a:tab pos="3681413" algn="l"/>
                <a:tab pos="4130675" algn="l"/>
                <a:tab pos="4579938" algn="l"/>
                <a:tab pos="5029200" algn="l"/>
                <a:tab pos="5478463" algn="l"/>
                <a:tab pos="5927725" algn="l"/>
                <a:tab pos="6376988" algn="l"/>
                <a:tab pos="6826250" algn="l"/>
                <a:tab pos="7275513" algn="l"/>
                <a:tab pos="7724775" algn="l"/>
                <a:tab pos="8174038" algn="l"/>
                <a:tab pos="8623300" algn="l"/>
                <a:tab pos="9072563" algn="l"/>
              </a:tabLst>
            </a:pPr>
            <a:r>
              <a:rPr lang="el-GR" sz="2800">
                <a:solidFill>
                  <a:srgbClr val="000000"/>
                </a:solidFill>
              </a:rPr>
              <a:t>Σύμφωνα με τον κατασκευαστή, κάθε «μπάντα» του </a:t>
            </a:r>
            <a:r>
              <a:rPr lang="en-US" sz="2800">
                <a:solidFill>
                  <a:srgbClr val="000000"/>
                </a:solidFill>
              </a:rPr>
              <a:t>protein standard </a:t>
            </a:r>
            <a:r>
              <a:rPr lang="el-GR" sz="2800">
                <a:solidFill>
                  <a:srgbClr val="000000"/>
                </a:solidFill>
              </a:rPr>
              <a:t>που εμφανίζεται στο </a:t>
            </a:r>
            <a:r>
              <a:rPr lang="en-US" sz="2800">
                <a:solidFill>
                  <a:srgbClr val="000000"/>
                </a:solidFill>
              </a:rPr>
              <a:t>gel, </a:t>
            </a:r>
            <a:r>
              <a:rPr lang="el-GR" sz="2800">
                <a:solidFill>
                  <a:srgbClr val="000000"/>
                </a:solidFill>
              </a:rPr>
              <a:t>αντιστοιχεί σε γνωστό Μοριακό Βάρος όπως φαίνεται στην διπλανή εικόνα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63600" y="287338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marL="215900" indent="-212725" algn="ctr">
              <a:lnSpc>
                <a:spcPct val="100000"/>
              </a:lnSpc>
              <a:buClrTx/>
              <a:buSzPct val="45000"/>
              <a:buFontTx/>
              <a:buNone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4000" b="1">
                <a:solidFill>
                  <a:srgbClr val="000000"/>
                </a:solidFill>
              </a:rPr>
              <a:t>Η ανάλυση των δεδομένων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739775" y="-77788"/>
            <a:ext cx="8229600" cy="1143001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marL="215900" indent="-212725" algn="ctr">
              <a:lnSpc>
                <a:spcPct val="100000"/>
              </a:lnSpc>
              <a:buClrTx/>
              <a:buSzPct val="45000"/>
              <a:buFontTx/>
              <a:buNone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3200" b="1">
                <a:solidFill>
                  <a:srgbClr val="000000"/>
                </a:solidFill>
              </a:rPr>
              <a:t>Υπολογισμός Σχετικής Κινητικότητας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395788" y="1062038"/>
            <a:ext cx="5324475" cy="2320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428625" indent="-323850">
              <a:lnSpc>
                <a:spcPct val="100000"/>
              </a:lnSpc>
              <a:spcBef>
                <a:spcPts val="500"/>
              </a:spcBef>
              <a:buSzPct val="45000"/>
              <a:buFont typeface="StarSymbol" charset="0"/>
              <a:buChar char="●"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r>
              <a:rPr lang="el-GR" sz="2800" dirty="0">
                <a:solidFill>
                  <a:srgbClr val="000000"/>
                </a:solidFill>
              </a:rPr>
              <a:t>Σχετική κινητικότητα (</a:t>
            </a:r>
            <a:r>
              <a:rPr lang="en-US" sz="2800" dirty="0" err="1">
                <a:solidFill>
                  <a:srgbClr val="000000"/>
                </a:solidFill>
              </a:rPr>
              <a:t>Rf</a:t>
            </a:r>
            <a:r>
              <a:rPr lang="el-GR" sz="2800" dirty="0">
                <a:solidFill>
                  <a:srgbClr val="000000"/>
                </a:solidFill>
              </a:rPr>
              <a:t>)</a:t>
            </a:r>
            <a:r>
              <a:rPr lang="en-US" sz="2800" dirty="0">
                <a:solidFill>
                  <a:srgbClr val="000000"/>
                </a:solidFill>
              </a:rPr>
              <a:t>= </a:t>
            </a:r>
            <a:r>
              <a:rPr lang="el-GR" sz="2800" dirty="0">
                <a:solidFill>
                  <a:srgbClr val="000000"/>
                </a:solidFill>
              </a:rPr>
              <a:t>Απόσταση που διένυσε η </a:t>
            </a:r>
            <a:r>
              <a:rPr lang="el-GR" sz="2800" dirty="0" smtClean="0">
                <a:solidFill>
                  <a:srgbClr val="000000"/>
                </a:solidFill>
              </a:rPr>
              <a:t>μπάντα</a:t>
            </a:r>
            <a:r>
              <a:rPr lang="en-US" sz="2800" dirty="0" smtClean="0">
                <a:solidFill>
                  <a:srgbClr val="000000"/>
                </a:solidFill>
              </a:rPr>
              <a:t> (x)</a:t>
            </a:r>
            <a:r>
              <a:rPr lang="el-GR" sz="2800" dirty="0" smtClean="0">
                <a:solidFill>
                  <a:srgbClr val="000000"/>
                </a:solidFill>
              </a:rPr>
              <a:t>/Απόσταση Μετώπου</a:t>
            </a:r>
            <a:r>
              <a:rPr lang="en-US" sz="2800" dirty="0" smtClean="0">
                <a:solidFill>
                  <a:srgbClr val="000000"/>
                </a:solidFill>
              </a:rPr>
              <a:t> (</a:t>
            </a:r>
            <a:r>
              <a:rPr lang="el-GR" sz="2800" dirty="0" smtClean="0">
                <a:solidFill>
                  <a:srgbClr val="000000"/>
                </a:solidFill>
              </a:rPr>
              <a:t>α)</a:t>
            </a:r>
            <a:endParaRPr lang="el-GR" sz="2800" dirty="0">
              <a:solidFill>
                <a:srgbClr val="000000"/>
              </a:solidFill>
            </a:endParaRPr>
          </a:p>
          <a:p>
            <a:pPr marL="428625" indent="-323850">
              <a:lnSpc>
                <a:spcPct val="100000"/>
              </a:lnSpc>
              <a:spcBef>
                <a:spcPts val="500"/>
              </a:spcBef>
              <a:buSzPct val="45000"/>
              <a:buFont typeface="StarSymbol" charset="0"/>
              <a:buNone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endParaRPr lang="el-GR" sz="2800" dirty="0">
              <a:solidFill>
                <a:srgbClr val="000000"/>
              </a:solidFill>
            </a:endParaRPr>
          </a:p>
          <a:p>
            <a:pPr marL="428625" indent="-323850">
              <a:lnSpc>
                <a:spcPct val="100000"/>
              </a:lnSpc>
              <a:spcBef>
                <a:spcPts val="500"/>
              </a:spcBef>
              <a:buSzPct val="45000"/>
              <a:buFont typeface="StarSymbol" charset="0"/>
              <a:buNone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endParaRPr lang="el-GR" sz="2800" dirty="0">
              <a:solidFill>
                <a:srgbClr val="000000"/>
              </a:solidFill>
            </a:endParaRPr>
          </a:p>
          <a:p>
            <a:pPr marL="430213" indent="-322263">
              <a:lnSpc>
                <a:spcPct val="100000"/>
              </a:lnSpc>
              <a:spcBef>
                <a:spcPts val="500"/>
              </a:spcBef>
              <a:buClrTx/>
              <a:buSzPct val="45000"/>
              <a:buFontTx/>
              <a:buNone/>
              <a:tabLst>
                <a:tab pos="533400" algn="l"/>
                <a:tab pos="982663" algn="l"/>
                <a:tab pos="1431925" algn="l"/>
                <a:tab pos="1881188" algn="l"/>
                <a:tab pos="2330450" algn="l"/>
                <a:tab pos="2779713" algn="l"/>
                <a:tab pos="3228975" algn="l"/>
                <a:tab pos="3678238" algn="l"/>
                <a:tab pos="4127500" algn="l"/>
                <a:tab pos="4576763" algn="l"/>
                <a:tab pos="5026025" algn="l"/>
                <a:tab pos="5475288" algn="l"/>
                <a:tab pos="5924550" algn="l"/>
                <a:tab pos="6373813" algn="l"/>
                <a:tab pos="6823075" algn="l"/>
                <a:tab pos="7272338" algn="l"/>
                <a:tab pos="7721600" algn="l"/>
                <a:tab pos="8170863" algn="l"/>
                <a:tab pos="8620125" algn="l"/>
                <a:tab pos="9069388" algn="l"/>
              </a:tabLst>
            </a:pP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87338" y="4751388"/>
            <a:ext cx="3168650" cy="8255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15900" indent="-215900">
              <a:lnSpc>
                <a:spcPct val="100000"/>
              </a:lnSpc>
              <a:spcBef>
                <a:spcPts val="2000"/>
              </a:spcBef>
              <a:buSzPct val="45000"/>
              <a:buFont typeface="StarSymbol" charset="0"/>
              <a:buChar char="●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r>
              <a:rPr lang="el-GR" sz="2400">
                <a:solidFill>
                  <a:srgbClr val="000000"/>
                </a:solidFill>
              </a:rPr>
              <a:t>Πρότυπη Καμπύλη Αναφοράς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463" y="863600"/>
            <a:ext cx="4392612" cy="30241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3600450" y="3927475"/>
          <a:ext cx="5616575" cy="3489325"/>
        </p:xfrm>
        <a:graphic>
          <a:graphicData uri="http://schemas.openxmlformats.org/presentationml/2006/ole">
            <p:oleObj spid="_x0000_s13317" r:id="rId5" imgW="5616360" imgH="3489120" progId="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449</Words>
  <PresentationFormat>Custom</PresentationFormat>
  <Paragraphs>141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Times New Roman</vt:lpstr>
      <vt:lpstr>Arial</vt:lpstr>
      <vt:lpstr>Microsoft YaHei</vt:lpstr>
      <vt:lpstr>StarSymbol</vt:lpstr>
      <vt:lpstr>Calibri</vt:lpstr>
      <vt:lpstr>Office Theme</vt:lpstr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SDS-PAGE ΗΛΕΚΤΡΟΦΟΡΗΣΗ ΠΡΩΤΕΪΝΩΝ</dc:title>
  <dc:creator>chris maragkos</dc:creator>
  <cp:lastModifiedBy>User</cp:lastModifiedBy>
  <cp:revision>10</cp:revision>
  <cp:lastPrinted>1601-01-01T00:00:00Z</cp:lastPrinted>
  <dcterms:created xsi:type="dcterms:W3CDTF">2016-01-12T14:40:52Z</dcterms:created>
  <dcterms:modified xsi:type="dcterms:W3CDTF">2016-01-13T08:16:44Z</dcterms:modified>
</cp:coreProperties>
</file>